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460" r:id="rId3"/>
    <p:sldId id="462" r:id="rId4"/>
    <p:sldId id="422" r:id="rId5"/>
    <p:sldId id="463" r:id="rId6"/>
    <p:sldId id="470" r:id="rId7"/>
    <p:sldId id="466" r:id="rId8"/>
    <p:sldId id="461" r:id="rId9"/>
    <p:sldId id="467" r:id="rId10"/>
    <p:sldId id="468" r:id="rId11"/>
    <p:sldId id="469" r:id="rId12"/>
    <p:sldId id="40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115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4C7FA-10DB-4EB9-939A-97D6E09136C7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64E66-B13A-4F23-A78C-6C9D239CED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680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Date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F97536D-D2A4-44FA-879E-55D09363B5ED}"/>
              </a:ext>
            </a:extLst>
          </p:cNvPr>
          <p:cNvSpPr txBox="1"/>
          <p:nvPr userDrawn="1"/>
        </p:nvSpPr>
        <p:spPr>
          <a:xfrm>
            <a:off x="1712595" y="6396335"/>
            <a:ext cx="93821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0750323 Algorithms						Philadelphia University						Dr. Raneem Qaddoura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bg1"/>
                </a:solidFill>
              </a:rPr>
              <a:t>Anany</a:t>
            </a:r>
            <a:r>
              <a:rPr lang="en-US" sz="1200" dirty="0">
                <a:solidFill>
                  <a:schemeClr val="bg1"/>
                </a:solidFill>
              </a:rPr>
              <a:t> Levitin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58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33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024EC5-DAA3-4BE5-9449-2766B67646F8}"/>
              </a:ext>
            </a:extLst>
          </p:cNvPr>
          <p:cNvSpPr txBox="1"/>
          <p:nvPr userDrawn="1"/>
        </p:nvSpPr>
        <p:spPr>
          <a:xfrm>
            <a:off x="1712595" y="6396335"/>
            <a:ext cx="93821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0750323 Algorithms						Philadelphia University						Dr. Raneem Qaddoura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bg1"/>
                </a:solidFill>
              </a:rPr>
              <a:t>Anany</a:t>
            </a:r>
            <a:r>
              <a:rPr lang="en-US" sz="1200" dirty="0">
                <a:solidFill>
                  <a:schemeClr val="bg1"/>
                </a:solidFill>
              </a:rPr>
              <a:t> Levitin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881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19/01/2021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21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19/01/2021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1D466C5-F7E3-4AC3-8FDB-7DA56A7C56EB}"/>
              </a:ext>
            </a:extLst>
          </p:cNvPr>
          <p:cNvSpPr txBox="1"/>
          <p:nvPr userDrawn="1"/>
        </p:nvSpPr>
        <p:spPr>
          <a:xfrm>
            <a:off x="1712595" y="6396335"/>
            <a:ext cx="93821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0750323 Algorithms						Philadelphia University						Dr. Raneem Qaddoura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bg1"/>
                </a:solidFill>
              </a:rPr>
              <a:t>Anany</a:t>
            </a:r>
            <a:r>
              <a:rPr lang="en-US" sz="1200" dirty="0">
                <a:solidFill>
                  <a:schemeClr val="bg1"/>
                </a:solidFill>
              </a:rPr>
              <a:t> Levitin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16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53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95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34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19/01/2021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0F792B-486D-4516-BD8F-47457D248423}"/>
              </a:ext>
            </a:extLst>
          </p:cNvPr>
          <p:cNvSpPr txBox="1"/>
          <p:nvPr userDrawn="1"/>
        </p:nvSpPr>
        <p:spPr>
          <a:xfrm>
            <a:off x="1712595" y="6396335"/>
            <a:ext cx="93821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0750323 Algorithms						Philadelphia University						Dr. Raneem Qaddoura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bg1"/>
                </a:solidFill>
              </a:rPr>
              <a:t>Anany</a:t>
            </a:r>
            <a:r>
              <a:rPr lang="en-US" sz="1200" dirty="0">
                <a:solidFill>
                  <a:schemeClr val="bg1"/>
                </a:solidFill>
              </a:rPr>
              <a:t> Levitin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39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339216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33575"/>
            <a:ext cx="3200400" cy="437162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9E26EC0-C568-4D08-8EA8-27DE6FD4CC4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A55522-7A3F-41B3-A430-758F4257BF04}"/>
              </a:ext>
            </a:extLst>
          </p:cNvPr>
          <p:cNvSpPr txBox="1"/>
          <p:nvPr userDrawn="1"/>
        </p:nvSpPr>
        <p:spPr>
          <a:xfrm>
            <a:off x="4800600" y="6367760"/>
            <a:ext cx="62941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0750323 Algorithms			Philadelphia University		Dr. Raneem Qaddoura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tx1"/>
                </a:solidFill>
              </a:rPr>
              <a:t>Anany</a:t>
            </a:r>
            <a:r>
              <a:rPr lang="en-US" sz="1200" dirty="0">
                <a:solidFill>
                  <a:schemeClr val="tx1"/>
                </a:solidFill>
              </a:rPr>
              <a:t> Levitin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757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6EC0-C568-4D08-8EA8-27DE6FD4CC46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6366FB-DF78-4316-9FFE-2833CD914C38}"/>
              </a:ext>
            </a:extLst>
          </p:cNvPr>
          <p:cNvSpPr txBox="1"/>
          <p:nvPr userDrawn="1"/>
        </p:nvSpPr>
        <p:spPr>
          <a:xfrm>
            <a:off x="1712595" y="6396335"/>
            <a:ext cx="93821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0750323 Algorithms						Philadelphia University						Dr. Raneem Qaddoura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bg1"/>
                </a:solidFill>
              </a:rPr>
              <a:t>Anany</a:t>
            </a:r>
            <a:r>
              <a:rPr lang="en-US" sz="1200" dirty="0">
                <a:solidFill>
                  <a:schemeClr val="bg1"/>
                </a:solidFill>
              </a:rPr>
              <a:t> Levitin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33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Date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94CA7A-E8DB-4E16-984A-E27FD6662F31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785BC39-8739-490A-9623-879E10D9941D}"/>
              </a:ext>
            </a:extLst>
          </p:cNvPr>
          <p:cNvSpPr txBox="1"/>
          <p:nvPr userDrawn="1"/>
        </p:nvSpPr>
        <p:spPr>
          <a:xfrm>
            <a:off x="1712595" y="6396335"/>
            <a:ext cx="93821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0750323 Algorithms						Philadelphia University						Dr. Raneem Qaddoura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Introduction to Design and Analysis of Algorithms – </a:t>
            </a:r>
            <a:r>
              <a:rPr lang="en-US" sz="1200" dirty="0" err="1">
                <a:solidFill>
                  <a:schemeClr val="bg1"/>
                </a:solidFill>
              </a:rPr>
              <a:t>Anany</a:t>
            </a:r>
            <a:r>
              <a:rPr lang="en-US" sz="1200" dirty="0">
                <a:solidFill>
                  <a:schemeClr val="bg1"/>
                </a:solidFill>
              </a:rPr>
              <a:t> Levitin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32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180C4-AEB0-42F1-B976-82EDA35142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Dynamic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0E475-FE71-48BF-B2D2-17EA502876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0750323 Algorithms</a:t>
            </a:r>
          </a:p>
          <a:p>
            <a:r>
              <a:rPr lang="en-US" dirty="0"/>
              <a:t>Dr. Raneem Qaddoura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934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CB73A-8353-4725-994D-AEA5CDE15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Floyd’s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A1D656D1-E00D-49C8-AD53-839CBBFBB36A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57200" y="1933575"/>
                <a:ext cx="3200400" cy="4761865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GB" dirty="0"/>
                  <a:t>Since the length of the shortest path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/>
                  <a:t> to </a:t>
                </a:r>
                <a:r>
                  <a:rPr lang="en-GB" dirty="0" err="1"/>
                  <a:t>vk</a:t>
                </a:r>
                <a:r>
                  <a:rPr lang="en-GB" dirty="0"/>
                  <a:t> among the paths that use intermediate vertices numbered not higher than k − 1 is equal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𝑖𝑘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GB" dirty="0"/>
                  <a:t> and the length of the shortest path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dirty="0"/>
                  <a:t> among the paths that use intermediate vertices numbered not higher than k − 1 is equal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GB" dirty="0"/>
                  <a:t>, the length of the shortest path among the paths that use the kth vertex is equal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𝑖𝑘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GB" dirty="0"/>
                  <a:t>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𝑘𝑗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GB" dirty="0"/>
                  <a:t> .</a:t>
                </a:r>
              </a:p>
              <a:p>
                <a:r>
                  <a:rPr lang="en-GB" dirty="0"/>
                  <a:t>The element in row </a:t>
                </a:r>
                <a:r>
                  <a:rPr lang="en-GB" dirty="0" err="1"/>
                  <a:t>i</a:t>
                </a:r>
                <a:r>
                  <a:rPr lang="en-GB" dirty="0"/>
                  <a:t> and column j of the current distance matrix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</m:oMath>
                </a14:m>
                <a:r>
                  <a:rPr lang="en-GB" dirty="0"/>
                  <a:t> is replaced by the sum of the elements in the same row </a:t>
                </a:r>
                <a:r>
                  <a:rPr lang="en-GB" dirty="0" err="1"/>
                  <a:t>i</a:t>
                </a:r>
                <a:r>
                  <a:rPr lang="en-GB" dirty="0"/>
                  <a:t> and the column k and in the same column j and the row k if and only if the latter sum is smaller than its current value.</a:t>
                </a:r>
              </a:p>
              <a:p>
                <a:r>
                  <a:rPr lang="en-GB" dirty="0"/>
                  <a:t>Time Efficiency</a:t>
                </a:r>
              </a:p>
            </p:txBody>
          </p:sp>
        </mc:Choice>
        <mc:Fallback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A1D656D1-E00D-49C8-AD53-839CBBFBB3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57200" y="1933575"/>
                <a:ext cx="3200400" cy="4761865"/>
              </a:xfrm>
              <a:blipFill>
                <a:blip r:embed="rId2"/>
                <a:stretch>
                  <a:fillRect l="-1143" t="-1793" r="-1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6CD3773-C8EA-46A8-8121-25E0E4843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599" y="1666819"/>
            <a:ext cx="6568440" cy="27322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7FB948B-957D-4069-9D61-E9B0B1CF52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599" y="761175"/>
            <a:ext cx="5924550" cy="6762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C1037A-C28F-4ED0-A1D9-FB799CEFCA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6280" y="6082031"/>
            <a:ext cx="619125" cy="3429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9584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7E3749-2D68-4455-8A6C-D9A7C6DD1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7300" y="91440"/>
            <a:ext cx="6957399" cy="61504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98908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314FC-3866-420E-A27E-26B698294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88BBF-8713-4140-9A92-AF8D42C18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Levitin, A. (2011). Introduction to the design &amp; analysis of algorithms. Boston: Pearson.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652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B0D35-BB4F-4591-A56A-24936F6AF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3B8F5-43D5-495F-828E-7841AE670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Dynamic programming is an algorithm design technique invented for optimizing multistage decision processes.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word “programming” in the name of this technique stands for “planning” and does not refer to computer programming.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After proving its worth as an important tool of applied mathematics, dynamic programming has eventually come to be considered, at least in computer science circles, as a general algorithm design technique that does not have to be limited to special types of optimization problems.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Dynamic programming is a technique for solving problems with overlapping subproblems.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Typically, these subproblems arise from a recurrence relating a given problem’s solution to solutions of its smaller subproblems.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Rather than solving overlapping subproblems again and again, dynamic programming suggests solving each of the smaller subproblems only once and recording the results in a table from which a solution to the original problem can then be obtained.</a:t>
            </a:r>
          </a:p>
        </p:txBody>
      </p:sp>
    </p:spTree>
    <p:extLst>
      <p:ext uri="{BB962C8B-B14F-4D97-AF65-F5344CB8AC3E}">
        <p14:creationId xmlns:p14="http://schemas.microsoft.com/office/powerpoint/2010/main" val="3887449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24548-0BC3-4623-848F-0517603A5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Warshall’s</a:t>
            </a:r>
            <a:r>
              <a:rPr lang="en-GB" dirty="0"/>
              <a:t> and Floyd’s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4C0ED-32D2-4605-8132-E13D60185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Warshall’s</a:t>
            </a:r>
            <a:r>
              <a:rPr lang="en-GB" dirty="0"/>
              <a:t> algorithm for computing the transitive closure of a directed graph and Floyd’s algorithm for the all-pairs shortest-paths problem.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These algorithms are based on essentially the same idea: exploit a relationship between a problem and its simpler rather than smaller version.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Warshall</a:t>
            </a:r>
            <a:r>
              <a:rPr lang="en-GB" dirty="0"/>
              <a:t> and Floyd published their algorithms without mentioning dynamic programming.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Nevertheless, the algorithms certainly have a dynamic programming </a:t>
            </a:r>
            <a:r>
              <a:rPr lang="en-GB" dirty="0" err="1"/>
              <a:t>flavor</a:t>
            </a:r>
            <a:r>
              <a:rPr lang="en-GB" dirty="0"/>
              <a:t> and have come to be considered applications of this technique.</a:t>
            </a:r>
          </a:p>
        </p:txBody>
      </p:sp>
    </p:spTree>
    <p:extLst>
      <p:ext uri="{BB962C8B-B14F-4D97-AF65-F5344CB8AC3E}">
        <p14:creationId xmlns:p14="http://schemas.microsoft.com/office/powerpoint/2010/main" val="3978044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1B04D-E1EC-4C35-8D09-58213B62C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Warshall’s</a:t>
            </a:r>
            <a:r>
              <a:rPr lang="en-GB" dirty="0"/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568213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7961C-E40C-4381-A17B-5925D75E3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Warshall’s</a:t>
            </a:r>
            <a:r>
              <a:rPr lang="en-GB" dirty="0"/>
              <a:t>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C07F52-8732-4CDF-AB4D-A5261167ED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b="1" dirty="0"/>
                  <a:t>DEFINITION</a:t>
                </a:r>
                <a:r>
                  <a:rPr lang="en-GB" dirty="0"/>
                  <a:t> The transitive closure of a directed graph with n vertices can be defined as the n × n </a:t>
                </a:r>
                <a:r>
                  <a:rPr lang="en-GB" dirty="0" err="1"/>
                  <a:t>boolean</a:t>
                </a:r>
                <a:r>
                  <a:rPr lang="en-GB" dirty="0"/>
                  <a:t> matrix T =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GB" dirty="0"/>
                  <a:t>}, in which the element in the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GB" dirty="0"/>
                  <a:t>  row and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GB" dirty="0"/>
                  <a:t> column is 1 if there exists a nontrivial path (i.e., directed path of a positive length) from the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GB" dirty="0"/>
                  <a:t>  vertex to the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GB" dirty="0"/>
                  <a:t>  vertex; otherwise,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GB" dirty="0"/>
                  <a:t> is 0.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C07F52-8732-4CDF-AB4D-A5261167ED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 r="-1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2D37FEDC-D963-4356-A265-6DEC18B8BE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305" y="3154469"/>
            <a:ext cx="10115550" cy="27146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0933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85317-CCF1-4559-8DB5-34AC0A745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Warshall’s</a:t>
            </a:r>
            <a:r>
              <a:rPr lang="en-GB" dirty="0"/>
              <a:t>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BC1128A9-6D87-45C9-9D96-A361C393D50F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/>
            <p:txBody>
              <a:bodyPr/>
              <a:lstStyle/>
              <a:p>
                <a:r>
                  <a:rPr lang="en-GB" dirty="0"/>
                  <a:t>This formula implies the following rule for generating elements of matrix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GB" dirty="0"/>
                  <a:t> from elements of matrix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GB" dirty="0"/>
                  <a:t>, which is particularly convenient for applying </a:t>
                </a:r>
                <a:r>
                  <a:rPr lang="en-GB" dirty="0" err="1"/>
                  <a:t>Warshall’s</a:t>
                </a:r>
                <a:r>
                  <a:rPr lang="en-GB" dirty="0"/>
                  <a:t> algorithm by hand: If an element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GB" dirty="0"/>
                  <a:t> is 1 in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</m:oMath>
                </a14:m>
                <a:r>
                  <a:rPr lang="en-GB" dirty="0"/>
                  <a:t>, it remains 1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GB" dirty="0"/>
                  <a:t>. If an element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GB" dirty="0"/>
                  <a:t> is 0 in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</m:oMath>
                </a14:m>
                <a:r>
                  <a:rPr lang="en-GB" dirty="0"/>
                  <a:t>, it has to be changed to 1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GB" dirty="0"/>
                  <a:t> if and only if the element in its row </a:t>
                </a:r>
                <a:r>
                  <a:rPr lang="en-GB" dirty="0" err="1"/>
                  <a:t>i</a:t>
                </a:r>
                <a:r>
                  <a:rPr lang="en-GB" dirty="0"/>
                  <a:t> and column k and the element in its column j and row k are both 1’s in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Time Efficiency</a:t>
                </a:r>
              </a:p>
              <a:p>
                <a:endParaRPr lang="en-GB" dirty="0"/>
              </a:p>
            </p:txBody>
          </p:sp>
        </mc:Choice>
        <mc:Fallback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BC1128A9-6D87-45C9-9D96-A361C393D5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blipFill>
                <a:blip r:embed="rId2"/>
                <a:stretch>
                  <a:fillRect l="-1524" t="-1255" r="-762" b="-8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EE0816D-DBCD-4FF0-8594-13F1BAFC4B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3745" y="3257711"/>
            <a:ext cx="7353935" cy="29856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52B8E2-297C-4ABB-9DDF-4EB509DBCB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3745" y="258479"/>
            <a:ext cx="3291840" cy="5524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59D087-B082-4A0C-B63E-A0565FDFB5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3745" y="1002544"/>
            <a:ext cx="6181725" cy="21431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4C66EA-3A11-4D45-B0AF-5E46EEB579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7400" y="5933429"/>
            <a:ext cx="619125" cy="3429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8313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C1B929-875C-4BFF-9F4B-20B77C98B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280" y="189802"/>
            <a:ext cx="7350320" cy="60585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38753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1B04D-E1EC-4C35-8D09-58213B62C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Floyd’s Algorithm</a:t>
            </a:r>
          </a:p>
        </p:txBody>
      </p:sp>
    </p:spTree>
    <p:extLst>
      <p:ext uri="{BB962C8B-B14F-4D97-AF65-F5344CB8AC3E}">
        <p14:creationId xmlns:p14="http://schemas.microsoft.com/office/powerpoint/2010/main" val="3766279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F0540-9A1E-4E48-B64C-27B297A6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Floyd’s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00D1E-0F59-4C0A-8852-23F470946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Problem: </a:t>
            </a:r>
            <a:r>
              <a:rPr lang="en-GB" dirty="0"/>
              <a:t>Given a weighted connected graph (undirected or directed), the all-pairs shortest paths problem asks to find the distances—i.e., the lengths of the shortest paths— from each vertex to all other vertices.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D8DA1C-B3C5-4343-A16D-5027AF379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400" y="2881312"/>
            <a:ext cx="9824720" cy="30106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472796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3473</TotalTime>
  <Words>626</Words>
  <Application>Microsoft Office PowerPoint</Application>
  <PresentationFormat>Widescreen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Retrospect</vt:lpstr>
      <vt:lpstr>Dynamic Programming</vt:lpstr>
      <vt:lpstr>Dynamic Programming</vt:lpstr>
      <vt:lpstr>Warshall’s and Floyd’s Algorithms</vt:lpstr>
      <vt:lpstr>Warshall’s algorithm</vt:lpstr>
      <vt:lpstr>Warshall’s algorithm</vt:lpstr>
      <vt:lpstr>Warshall’s algorithm</vt:lpstr>
      <vt:lpstr>PowerPoint Presentation</vt:lpstr>
      <vt:lpstr>Floyd’s Algorithm</vt:lpstr>
      <vt:lpstr>Floyd’s Algorithm</vt:lpstr>
      <vt:lpstr>Floyd’s Algorithm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an algorithm</dc:title>
  <dc:creator>Raneem</dc:creator>
  <cp:lastModifiedBy>Raneem</cp:lastModifiedBy>
  <cp:revision>334</cp:revision>
  <dcterms:created xsi:type="dcterms:W3CDTF">2020-10-25T17:54:09Z</dcterms:created>
  <dcterms:modified xsi:type="dcterms:W3CDTF">2021-01-19T20:02:36Z</dcterms:modified>
</cp:coreProperties>
</file>